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77075" cy="9363075"/>
  <p:embeddedFontLs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Inder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16491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10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10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11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12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13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3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8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16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9:notes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9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63084" y="2362201"/>
            <a:ext cx="103632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7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3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13"/>
          <p:cNvCxnSpPr/>
          <p:nvPr/>
        </p:nvCxnSpPr>
        <p:spPr>
          <a:xfrm>
            <a:off x="975360" y="4599432"/>
            <a:ext cx="10464900" cy="1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7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3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rgbClr val="D9D9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749E9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1749E9"/>
                </a:solidFill>
                <a:latin typeface="Arial"/>
                <a:ea typeface="Arial"/>
                <a:cs typeface="Arial"/>
                <a:sym typeface="Arial"/>
              </a:rPr>
              <a:t>BACK TO SCHOOL</a:t>
            </a:r>
            <a: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MISS MAZE’S CLASS</a:t>
            </a:r>
            <a:endParaRPr sz="48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Kindergarten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210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Valley View Elementary</a:t>
            </a:r>
            <a:endParaRPr sz="2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0" y="1308099"/>
            <a:ext cx="4254500" cy="304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714875"/>
            <a:ext cx="3492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00" y="684213"/>
            <a:ext cx="23622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7174" y="773114"/>
            <a:ext cx="2143125" cy="227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1763713" y="203200"/>
            <a:ext cx="960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Homework/Communication Folder</a:t>
            </a:r>
            <a:endParaRPr sz="4000" b="0" i="0" u="none" strike="noStrike" cap="non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Packets will be sent home at the beginning of the week. </a:t>
            </a:r>
            <a:endParaRPr>
              <a:solidFill>
                <a:srgbClr val="6AA84F"/>
              </a:solidFill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6AA84F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Homework is turned in </a:t>
            </a:r>
            <a:r>
              <a:rPr lang="en-US" sz="2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on Friday</a:t>
            </a: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6AA84F"/>
              </a:solidFill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6AA84F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Take out and keep items on the </a:t>
            </a:r>
            <a:r>
              <a:rPr lang="en-US" sz="2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Leave At Home </a:t>
            </a: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side. </a:t>
            </a:r>
            <a:endParaRPr sz="32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6AA84F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Homework folder will be provided for your child. Please take good care of it as they get one. </a:t>
            </a:r>
            <a:endParaRPr>
              <a:solidFill>
                <a:srgbClr val="6AA84F"/>
              </a:solidFill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2100"/>
              </a:spcAft>
              <a:buClr>
                <a:srgbClr val="6AA84F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Keep folders in their backpack so that I can add flyers throughout the week as needed! </a:t>
            </a:r>
            <a:endParaRPr sz="24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80"/>
              <a:buFont typeface="Arial"/>
              <a:buNone/>
            </a:pPr>
            <a:r>
              <a:rPr lang="en-US" sz="648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Supplies</a:t>
            </a:r>
            <a:endParaRPr sz="6480" b="1" i="0" u="none" strike="noStrike" cap="none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7011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Good-sized, sturdy backpack (non-rolling)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the ear headphones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1-ince view binder with a window in the front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Red, green, blue, yellow, and purple folder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 markers (black and color)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 sanitizer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Clorox wipes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page protectors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Printer ink cartridge canon PG 240/ CL241 or Canon </a:t>
            </a:r>
            <a:endParaRPr>
              <a:solidFill>
                <a:srgbClr val="000000"/>
              </a:solidFill>
            </a:endParaRPr>
          </a:p>
          <a:p>
            <a:pPr marL="182880" marR="0" lvl="0" indent="-212026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0000"/>
              </a:buClr>
              <a:buSzPts val="306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Treasure Box treats </a:t>
            </a:r>
            <a:endParaRPr>
              <a:solidFill>
                <a:srgbClr val="000000"/>
              </a:solidFill>
            </a:endParaRPr>
          </a:p>
          <a:p>
            <a:pPr marL="182880" marR="0" lvl="0" indent="-170116" algn="l" rtl="0">
              <a:lnSpc>
                <a:spcPct val="80000"/>
              </a:lnSpc>
              <a:spcBef>
                <a:spcPts val="612"/>
              </a:spcBef>
              <a:spcAft>
                <a:spcPts val="210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other contributions are </a:t>
            </a:r>
            <a:r>
              <a:rPr lang="en-US">
                <a:solidFill>
                  <a:srgbClr val="000000"/>
                </a:solidFill>
              </a:rPr>
              <a:t>g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reatly appreciated!! 	☺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09600" y="5461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Classroom Volunteers</a:t>
            </a:r>
            <a:endParaRPr sz="5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81000" y="1536700"/>
            <a:ext cx="10514013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I look forward to having parent volunteers in the classroom. </a:t>
            </a: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492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rgbClr val="9900FF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Please fill out the volunteer forms on the counter and I will be in contact with those that sign up. </a:t>
            </a: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492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rgbClr val="9900FF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The district requires fingerprinting for all classroom volunteers.</a:t>
            </a:r>
            <a:endParaRPr>
              <a:solidFill>
                <a:srgbClr val="9900FF"/>
              </a:solidFill>
            </a:endParaRPr>
          </a:p>
          <a:p>
            <a:pPr marL="182880" marR="0" lvl="0" indent="-74929" algn="l" rtl="0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70000"/>
              </a:lnSpc>
              <a:spcBef>
                <a:spcPts val="400"/>
              </a:spcBef>
              <a:spcAft>
                <a:spcPts val="0"/>
              </a:spcAft>
              <a:buClr>
                <a:srgbClr val="9900FF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I’d appreciate a classroom parent to help with important events, to help organize and be in contact with other parents. </a:t>
            </a:r>
            <a:endParaRPr sz="2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marR="0" lvl="0" indent="0" algn="l" rtl="0">
              <a:lnSpc>
                <a:spcPct val="170000"/>
              </a:lnSpc>
              <a:spcBef>
                <a:spcPts val="480"/>
              </a:spcBef>
              <a:spcAft>
                <a:spcPts val="210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40"/>
              <a:buFont typeface="Arial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am looking forward to a great year of growing and learning with your child and working as a team with all of you to make this a very successful school year!</a:t>
            </a:r>
            <a:endParaRPr>
              <a:solidFill>
                <a:srgbClr val="FF0000"/>
              </a:solidFill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210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7388" y="4724600"/>
            <a:ext cx="30384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40"/>
              <a:buFont typeface="Arial"/>
              <a:buNone/>
            </a:pPr>
            <a:r>
              <a:rPr lang="en-US" sz="5940" b="0" i="0" u="none" strike="noStrike" cap="none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sz="5940" b="0" i="0" u="none" strike="noStrike" cap="none">
              <a:solidFill>
                <a:srgbClr val="4581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5818E"/>
                </a:solidFill>
                <a:latin typeface="Inder"/>
                <a:ea typeface="Inder"/>
                <a:cs typeface="Inder"/>
                <a:sym typeface="Inder"/>
              </a:rPr>
              <a:t>Parent Handbook- Resourceful tool that has majority of the information about my classroom Please keep in a safe place!! </a:t>
            </a:r>
            <a:endParaRPr>
              <a:solidFill>
                <a:srgbClr val="45818E"/>
              </a:solidFill>
            </a:endParaRPr>
          </a:p>
          <a:p>
            <a:pPr marL="182880" marR="0" lvl="0" indent="-182880" algn="l" rtl="0">
              <a:spcBef>
                <a:spcPts val="40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5818E"/>
                </a:solidFill>
                <a:latin typeface="Inder"/>
                <a:ea typeface="Inder"/>
                <a:cs typeface="Inder"/>
                <a:sym typeface="Inder"/>
              </a:rPr>
              <a:t>Manila Folder- Important forms that I need filled out and returned by Friday to help me know your child better!! </a:t>
            </a:r>
            <a:endParaRPr>
              <a:solidFill>
                <a:srgbClr val="45818E"/>
              </a:solidFill>
            </a:endParaRPr>
          </a:p>
          <a:p>
            <a:pPr marL="182880" marR="0" lvl="0" indent="-182880" algn="l" rtl="0">
              <a:spcBef>
                <a:spcPts val="40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5818E"/>
                </a:solidFill>
                <a:latin typeface="Inder"/>
                <a:ea typeface="Inder"/>
                <a:cs typeface="Inder"/>
                <a:sym typeface="Inder"/>
              </a:rPr>
              <a:t>PTA Folder-Important information about Valley View and forms that need to be filled out and returned by Friday!!</a:t>
            </a:r>
            <a:endParaRPr>
              <a:solidFill>
                <a:srgbClr val="45818E"/>
              </a:solidFill>
            </a:endParaRPr>
          </a:p>
          <a:p>
            <a:pPr marL="457200" marR="0" lvl="1" indent="-182880" algn="l" rtl="0">
              <a:spcBef>
                <a:spcPts val="40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5818E"/>
                </a:solidFill>
                <a:latin typeface="Inder"/>
                <a:ea typeface="Inder"/>
                <a:cs typeface="Inder"/>
                <a:sym typeface="Inder"/>
              </a:rPr>
              <a:t>First class to get 100% turned in will get a reward. We can do this. ☺</a:t>
            </a:r>
            <a:endParaRPr sz="2000" b="0" i="0" u="none" strike="noStrike" cap="none">
              <a:solidFill>
                <a:srgbClr val="45818E"/>
              </a:solidFill>
              <a:latin typeface="Inder"/>
              <a:ea typeface="Inder"/>
              <a:cs typeface="Inder"/>
              <a:sym typeface="Inder"/>
            </a:endParaRPr>
          </a:p>
          <a:p>
            <a:pPr marL="182880" marR="0" lvl="0" indent="-182880" algn="l" rtl="0">
              <a:spcBef>
                <a:spcPts val="400"/>
              </a:spcBef>
              <a:spcAft>
                <a:spcPts val="2100"/>
              </a:spcAft>
              <a:buClr>
                <a:srgbClr val="45818E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45818E"/>
                </a:solidFill>
                <a:latin typeface="Inder"/>
                <a:ea typeface="Inder"/>
                <a:cs typeface="Inder"/>
                <a:sym typeface="Inder"/>
              </a:rPr>
              <a:t>Transportation Forms- Please fill in how your child will be picked up to help with tomorrow running smoothly! ☺ </a:t>
            </a:r>
            <a:endParaRPr sz="2000" b="0" i="0" u="none" strike="noStrike" cap="none">
              <a:solidFill>
                <a:srgbClr val="45818E"/>
              </a:solidFill>
              <a:latin typeface="Inder"/>
              <a:ea typeface="Inder"/>
              <a:cs typeface="Inder"/>
              <a:sym typeface="Ind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sz="4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293813" y="1828800"/>
            <a:ext cx="9717623" cy="441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68"/>
              <a:buFont typeface="Arial"/>
              <a:buChar char="•"/>
            </a:pPr>
            <a:r>
              <a:rPr lang="en-US" sz="2080" b="1" i="1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Please check Class Dojo regularly.</a:t>
            </a:r>
            <a:endParaRPr dirty="0">
              <a:solidFill>
                <a:srgbClr val="0000FF"/>
              </a:solidFill>
            </a:endParaRPr>
          </a:p>
          <a:p>
            <a:pPr marL="457200" marR="0" lvl="1" indent="-182880" algn="l" rtl="0">
              <a:lnSpc>
                <a:spcPct val="150000"/>
              </a:lnSpc>
              <a:spcBef>
                <a:spcPts val="416"/>
              </a:spcBef>
              <a:spcAft>
                <a:spcPts val="0"/>
              </a:spcAft>
              <a:buClr>
                <a:srgbClr val="0000FF"/>
              </a:buClr>
              <a:buSzPts val="1768"/>
              <a:buFont typeface="Arial"/>
              <a:buChar char="•"/>
            </a:pPr>
            <a:r>
              <a:rPr lang="en-US" sz="208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This is how I and the school communicate important information and behavior.</a:t>
            </a:r>
            <a:endParaRPr sz="208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50000"/>
              </a:lnSpc>
              <a:spcBef>
                <a:spcPts val="416"/>
              </a:spcBef>
              <a:spcAft>
                <a:spcPts val="0"/>
              </a:spcAft>
              <a:buClr>
                <a:srgbClr val="0000FF"/>
              </a:buClr>
              <a:buSzPts val="1768"/>
              <a:buFont typeface="Arial"/>
              <a:buChar char="•"/>
            </a:pPr>
            <a:r>
              <a:rPr lang="en-US" sz="208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 may email me through the school district email at </a:t>
            </a:r>
            <a:r>
              <a:rPr lang="en-US" sz="208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b.maze@westside.k12.ca.us</a:t>
            </a:r>
            <a:r>
              <a:rPr lang="en-US" sz="208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8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50000"/>
              </a:lnSpc>
              <a:spcBef>
                <a:spcPts val="416"/>
              </a:spcBef>
              <a:spcAft>
                <a:spcPts val="0"/>
              </a:spcAft>
              <a:buClr>
                <a:srgbClr val="0000FF"/>
              </a:buClr>
              <a:buSzPts val="1768"/>
              <a:buFont typeface="Arial"/>
              <a:buChar char="•"/>
            </a:pPr>
            <a:r>
              <a:rPr lang="en-US" sz="208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 may also leave a phone message in the classroom by calling the school and dialing ext. 77315, even after hours.  </a:t>
            </a:r>
            <a:endParaRPr dirty="0">
              <a:solidFill>
                <a:srgbClr val="0000FF"/>
              </a:solidFill>
            </a:endParaRPr>
          </a:p>
          <a:p>
            <a:pPr marL="182880" marR="0" lvl="0" indent="-182880" algn="l" rtl="0">
              <a:lnSpc>
                <a:spcPct val="150000"/>
              </a:lnSpc>
              <a:spcBef>
                <a:spcPts val="416"/>
              </a:spcBef>
              <a:spcAft>
                <a:spcPts val="0"/>
              </a:spcAft>
              <a:buClr>
                <a:srgbClr val="0000FF"/>
              </a:buClr>
              <a:buSzPts val="1768"/>
              <a:buFont typeface="Arial"/>
              <a:buChar char="•"/>
            </a:pPr>
            <a:r>
              <a:rPr lang="en-US" sz="208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will be happy to arrange a conference before school (7:00) or after school (2:00).</a:t>
            </a:r>
            <a:endParaRPr sz="208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marR="0" lvl="0" indent="0" algn="l" rtl="0">
              <a:lnSpc>
                <a:spcPct val="80000"/>
              </a:lnSpc>
              <a:spcBef>
                <a:spcPts val="156"/>
              </a:spcBef>
              <a:spcAft>
                <a:spcPts val="2100"/>
              </a:spcAft>
              <a:buClr>
                <a:schemeClr val="accent1"/>
              </a:buClr>
              <a:buSzPts val="663"/>
              <a:buFont typeface="Arial"/>
              <a:buNone/>
            </a:pPr>
            <a:endParaRPr sz="78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341031" y="125886"/>
            <a:ext cx="960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Code found in manila folder!</a:t>
            </a: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 descr="AppStor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19721" y="1345086"/>
            <a:ext cx="2264250" cy="44017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1529772" y="5600059"/>
            <a:ext cx="20441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 app</a:t>
            </a:r>
            <a:endParaRPr/>
          </a:p>
        </p:txBody>
      </p:sp>
      <p:pic>
        <p:nvPicPr>
          <p:cNvPr id="102" name="Google Shape;102;p18" descr="Signupa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648" y="1345086"/>
            <a:ext cx="2279650" cy="443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4848648" y="5600059"/>
            <a:ext cx="21852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 up as a parent</a:t>
            </a:r>
            <a:endParaRPr/>
          </a:p>
        </p:txBody>
      </p:sp>
      <p:pic>
        <p:nvPicPr>
          <p:cNvPr id="104" name="Google Shape;104;p18" descr="Co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8769" y="1345086"/>
            <a:ext cx="2303462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8851781" y="5637170"/>
            <a:ext cx="18774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Enter your code!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 rot="-804809">
            <a:off x="147288" y="383821"/>
            <a:ext cx="176440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get 100% signed up, the class will get a reward!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 rot="1194132">
            <a:off x="10128684" y="401269"/>
            <a:ext cx="18285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important PTA and school information on the same app!!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293812" y="0"/>
            <a:ext cx="960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School Hours, Absences, and Dismissal</a:t>
            </a:r>
            <a:endParaRPr sz="40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90483" y="1219200"/>
            <a:ext cx="10407858" cy="52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00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Class Begins </a:t>
            </a:r>
            <a:r>
              <a:rPr lang="en-US" sz="2000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7:40 		</a:t>
            </a:r>
            <a:r>
              <a:rPr lang="en-US" sz="2000" b="0" i="0" u="none" strike="noStrike" cap="none" dirty="0" err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Tardies</a:t>
            </a:r>
            <a:r>
              <a:rPr lang="en-US" sz="20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7:45</a:t>
            </a:r>
            <a:endParaRPr sz="2000" dirty="0">
              <a:solidFill>
                <a:srgbClr val="9900FF"/>
              </a:solidFill>
            </a:endParaRPr>
          </a:p>
          <a:p>
            <a:pPr marL="457200" marR="0" lvl="1" indent="-195075" algn="l" rtl="0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Kindergarten students are dropped off at the Kinder gate in the L-8 parking lot or siblings can walk them to kindergarten playground.</a:t>
            </a:r>
            <a:endParaRPr b="0" i="0" u="none" strike="noStrike" cap="none" dirty="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Dismissal</a:t>
            </a:r>
            <a:endParaRPr sz="2000" dirty="0">
              <a:solidFill>
                <a:srgbClr val="9900FF"/>
              </a:solidFill>
            </a:endParaRPr>
          </a:p>
          <a:p>
            <a:pPr marL="457200" marR="0" lvl="1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Regular Day: </a:t>
            </a:r>
            <a:r>
              <a:rPr lang="en-US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1:40</a:t>
            </a: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			Minimum Day: </a:t>
            </a:r>
            <a:r>
              <a:rPr lang="en-US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12:40</a:t>
            </a:r>
            <a:endParaRPr dirty="0">
              <a:solidFill>
                <a:srgbClr val="9900FF"/>
              </a:solidFill>
            </a:endParaRPr>
          </a:p>
          <a:p>
            <a:pPr marL="457200" marR="0" lvl="1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All Kindergarten students will be dismissed on 35</a:t>
            </a:r>
            <a:r>
              <a:rPr lang="en-US" b="0" i="0" u="none" strike="noStrike" cap="none" baseline="30000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Street West.</a:t>
            </a:r>
            <a:endParaRPr dirty="0">
              <a:solidFill>
                <a:srgbClr val="9900FF"/>
              </a:solidFill>
            </a:endParaRPr>
          </a:p>
          <a:p>
            <a:pPr marL="182880" marR="0" lvl="0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Absences</a:t>
            </a:r>
            <a:endParaRPr sz="2000" dirty="0">
              <a:solidFill>
                <a:srgbClr val="9900FF"/>
              </a:solidFill>
            </a:endParaRPr>
          </a:p>
          <a:p>
            <a:pPr marL="457200" marR="0" lvl="1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Absences must be cleared!!!</a:t>
            </a:r>
            <a:endParaRPr dirty="0">
              <a:solidFill>
                <a:srgbClr val="9900FF"/>
              </a:solidFill>
            </a:endParaRPr>
          </a:p>
          <a:p>
            <a:pPr marL="457200" marR="0" lvl="1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Parent’s responsibility to notify the district when your child is absent by phone </a:t>
            </a:r>
            <a:r>
              <a:rPr lang="en-US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722-0716 ext. 27900 </a:t>
            </a: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or email </a:t>
            </a:r>
            <a:r>
              <a:rPr lang="en-US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vv.attendance@westside.k12.ca.us</a:t>
            </a: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which includes date of absences and reason for absences.</a:t>
            </a:r>
            <a:endParaRPr dirty="0">
              <a:solidFill>
                <a:srgbClr val="9900FF"/>
              </a:solidFill>
            </a:endParaRPr>
          </a:p>
          <a:p>
            <a:pPr marL="457200" marR="0" lvl="1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You may send a note with your child. </a:t>
            </a:r>
            <a:endParaRPr b="0" i="0" u="none" strike="noStrike" cap="none" dirty="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0070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The school will send notices for truancy if your student has frequent </a:t>
            </a:r>
            <a:r>
              <a:rPr lang="en-US" b="0" i="0" u="none" strike="noStrike" cap="none" dirty="0" err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tardies</a:t>
            </a:r>
            <a:r>
              <a:rPr lang="en-US" b="0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or absences.</a:t>
            </a:r>
            <a:endParaRPr dirty="0">
              <a:solidFill>
                <a:srgbClr val="9900FF"/>
              </a:solidFill>
            </a:endParaRPr>
          </a:p>
          <a:p>
            <a:pPr marL="457200" marR="0" lvl="1" indent="-83026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573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63055" algn="l" rtl="0">
              <a:lnSpc>
                <a:spcPct val="80000"/>
              </a:lnSpc>
              <a:spcBef>
                <a:spcPts val="444"/>
              </a:spcBef>
              <a:spcAft>
                <a:spcPts val="2100"/>
              </a:spcAft>
              <a:buClr>
                <a:schemeClr val="accent1"/>
              </a:buClr>
              <a:buSzPts val="1887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Breakfast, Recess, and Lunch</a:t>
            </a:r>
            <a:endParaRPr sz="4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1293814" y="1828801"/>
            <a:ext cx="9601199" cy="418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34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may prepay your student’s lunch so they are not responsible for money each day. </a:t>
            </a:r>
            <a:r>
              <a:rPr lang="en-US" sz="204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https://mypaymentsplus.com/</a:t>
            </a:r>
            <a:endParaRPr>
              <a:solidFill>
                <a:srgbClr val="FF00FF"/>
              </a:solidFill>
            </a:endParaRPr>
          </a:p>
          <a:p>
            <a:pPr marL="182880" marR="0" lvl="0" indent="-182880" algn="l" rtl="0">
              <a:lnSpc>
                <a:spcPct val="160000"/>
              </a:lnSpc>
              <a:spcBef>
                <a:spcPts val="680"/>
              </a:spcBef>
              <a:spcAft>
                <a:spcPts val="0"/>
              </a:spcAft>
              <a:buClr>
                <a:schemeClr val="accent3"/>
              </a:buClr>
              <a:buSzPts val="1734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Breakfast $1.25		Lunch </a:t>
            </a:r>
            <a:r>
              <a:rPr lang="en-US" sz="3400" b="1" i="0" u="sng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$2.70</a:t>
            </a:r>
            <a:endParaRPr sz="2040" b="1" i="0" u="sng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60000"/>
              </a:lnSpc>
              <a:spcBef>
                <a:spcPts val="408"/>
              </a:spcBef>
              <a:spcAft>
                <a:spcPts val="0"/>
              </a:spcAft>
              <a:buClr>
                <a:schemeClr val="accent3"/>
              </a:buClr>
              <a:buSzPts val="1734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Snacks should be separate from lunch boxes. </a:t>
            </a:r>
            <a:endParaRPr sz="204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60000"/>
              </a:lnSpc>
              <a:spcBef>
                <a:spcPts val="408"/>
              </a:spcBef>
              <a:spcAft>
                <a:spcPts val="0"/>
              </a:spcAft>
              <a:buClr>
                <a:schemeClr val="accent3"/>
              </a:buClr>
              <a:buSzPts val="1734"/>
              <a:buFont typeface="Arial"/>
              <a:buChar char="•"/>
            </a:pP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Please put your </a:t>
            </a:r>
            <a:r>
              <a:rPr lang="en-US" sz="204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child’s full name </a:t>
            </a: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on everything: snack, envelope with money, backpack, lunchbox, jacket, and water bottle. </a:t>
            </a:r>
            <a:b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		       </a:t>
            </a:r>
            <a:r>
              <a:rPr lang="en-US" sz="204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Empty backpack everyday!</a:t>
            </a:r>
            <a:r>
              <a:rPr lang="en-US" sz="20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4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72770" algn="l" rtl="0">
              <a:lnSpc>
                <a:spcPct val="90000"/>
              </a:lnSpc>
              <a:spcBef>
                <a:spcPts val="408"/>
              </a:spcBef>
              <a:spcAft>
                <a:spcPts val="2100"/>
              </a:spcAft>
              <a:buClr>
                <a:schemeClr val="accent1"/>
              </a:buClr>
              <a:buSzPts val="1734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Bathrooms and Water Bottles</a:t>
            </a:r>
            <a:endParaRPr sz="36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bottle</a:t>
            </a:r>
            <a:endParaRPr>
              <a:solidFill>
                <a:srgbClr val="000000"/>
              </a:solidFill>
            </a:endParaRPr>
          </a:p>
          <a:p>
            <a:pPr marL="457200" marR="0" lvl="1" indent="-18288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not be using the sink in the classroom, so please send a water bottle</a:t>
            </a:r>
            <a:endParaRPr>
              <a:solidFill>
                <a:srgbClr val="000000"/>
              </a:solidFill>
            </a:endParaRPr>
          </a:p>
          <a:p>
            <a:pPr marL="502919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with their name!!</a:t>
            </a:r>
            <a:endParaRPr>
              <a:solidFill>
                <a:srgbClr val="000000"/>
              </a:solidFill>
            </a:endParaRPr>
          </a:p>
          <a:p>
            <a:pPr marL="457200" marR="0" lvl="1" indent="-7492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allow bathroom breaks during my teaching unless it is an emergency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88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are encouraged to go before school, during recess. Lunch and afterschool.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210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1293812" y="0"/>
            <a:ext cx="960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Birthdays</a:t>
            </a:r>
            <a:endParaRPr sz="4000" b="0" i="0" u="none" strike="noStrike" cap="none"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965144" y="1390918"/>
            <a:ext cx="10258535" cy="480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Do not send invitations to school unless there is one for each of the students.</a:t>
            </a:r>
            <a:endParaRPr>
              <a:solidFill>
                <a:srgbClr val="3C78D8"/>
              </a:solidFill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3C78D8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Birthdays at school will be celebrated on their birthday, so</a:t>
            </a:r>
            <a:r>
              <a:rPr lang="en-US" sz="24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if parents wish to send in treats or join us.</a:t>
            </a: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3C78D8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Make sure to let me know if you plan on sending a treat in.</a:t>
            </a: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3C78D8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Please remember Healthy Kids program and food allergies.</a:t>
            </a:r>
            <a:endParaRPr>
              <a:solidFill>
                <a:srgbClr val="3C78D8"/>
              </a:solidFill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rgbClr val="3C78D8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If sending cupcakes, please send the small ones!! ☺ </a:t>
            </a: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210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Star Student</a:t>
            </a:r>
            <a:endParaRPr sz="48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55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Encourage positive behavior and build classroom community. </a:t>
            </a:r>
            <a:endParaRPr>
              <a:solidFill>
                <a:srgbClr val="FF00FF"/>
              </a:solidFill>
            </a:endParaRPr>
          </a:p>
          <a:p>
            <a:pPr marL="182880" marR="0" lvl="0" indent="-182880" algn="l" rtl="0">
              <a:spcBef>
                <a:spcPts val="600"/>
              </a:spcBef>
              <a:spcAft>
                <a:spcPts val="0"/>
              </a:spcAft>
              <a:buClr>
                <a:srgbClr val="FF00FF"/>
              </a:buClr>
              <a:buSzPts val="255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The Cat in the Hat will visit every home throughout the year when your student is “Star Student”.</a:t>
            </a:r>
            <a:endParaRPr>
              <a:solidFill>
                <a:srgbClr val="FF00FF"/>
              </a:solidFill>
            </a:endParaRPr>
          </a:p>
          <a:p>
            <a:pPr marL="182880" marR="0" lvl="0" indent="-182880" algn="l" rtl="0">
              <a:spcBef>
                <a:spcPts val="600"/>
              </a:spcBef>
              <a:spcAft>
                <a:spcPts val="0"/>
              </a:spcAft>
              <a:buClr>
                <a:srgbClr val="FF00FF"/>
              </a:buClr>
              <a:buSzPts val="255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Fill out “Star of the Week” page and return it, along with Dory, on Friday. </a:t>
            </a:r>
            <a:endParaRPr>
              <a:solidFill>
                <a:srgbClr val="FF00FF"/>
              </a:solidFill>
            </a:endParaRPr>
          </a:p>
          <a:p>
            <a:pPr marL="182880" marR="0" lvl="0" indent="-182880" algn="l" rtl="0">
              <a:spcBef>
                <a:spcPts val="600"/>
              </a:spcBef>
              <a:spcAft>
                <a:spcPts val="2100"/>
              </a:spcAft>
              <a:buClr>
                <a:srgbClr val="FF00FF"/>
              </a:buClr>
              <a:buSzPts val="255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Students may also bring in pictures of themselves  and their favorite book to be read to the class.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rgbClr val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711</Words>
  <Application>Microsoft Office PowerPoint</Application>
  <PresentationFormat>Custom</PresentationFormat>
  <Paragraphs>99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Proxima Nova</vt:lpstr>
      <vt:lpstr>Corbel</vt:lpstr>
      <vt:lpstr>Alfa Slab One</vt:lpstr>
      <vt:lpstr>Inder</vt:lpstr>
      <vt:lpstr>Gameday</vt:lpstr>
      <vt:lpstr>BACK TO SCHOOL MISS MAZE’S CLASS</vt:lpstr>
      <vt:lpstr>Welcome</vt:lpstr>
      <vt:lpstr>Contact Information</vt:lpstr>
      <vt:lpstr>Code found in manila folder!</vt:lpstr>
      <vt:lpstr>School Hours, Absences, and Dismissal</vt:lpstr>
      <vt:lpstr>Breakfast, Recess, and Lunch</vt:lpstr>
      <vt:lpstr>Bathrooms and Water Bottles</vt:lpstr>
      <vt:lpstr>Birthdays</vt:lpstr>
      <vt:lpstr>Star Student</vt:lpstr>
      <vt:lpstr>Homework/Communication Folder</vt:lpstr>
      <vt:lpstr>Supplies</vt:lpstr>
      <vt:lpstr>Classroom Volunteers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MISS MAZE’S CLASS</dc:title>
  <dc:creator>Buffie Maze</dc:creator>
  <cp:lastModifiedBy>Buffie Maze</cp:lastModifiedBy>
  <cp:revision>3</cp:revision>
  <dcterms:modified xsi:type="dcterms:W3CDTF">2018-07-27T02:24:36Z</dcterms:modified>
</cp:coreProperties>
</file>